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comments+xml" PartName="/ppt/comments/commen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commentAuthors+xml" PartName="/ppt/commentAuthors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5143500" cx="9144000"/>
  <p:notesSz cx="6858000" cy="9144000"/>
  <p:embeddedFontLst>
    <p:embeddedFont>
      <p:font typeface="Roboto"/>
      <p:regular r:id="rId17"/>
      <p:bold r:id="rId18"/>
      <p:italic r:id="rId19"/>
      <p:boldItalic r:id="rId20"/>
    </p:embeddedFont>
    <p:embeddedFont>
      <p:font typeface="Open Sans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25" roundtripDataSignature="AMtx7mgZF2QoDGHk1WNNgWwXlmHY02gK/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Author clrIdx="0" id="0" initials="" lastIdx="1" name="Michelle Grude Heggen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boldItalic.fntdata"/><Relationship Id="rId22" Type="http://schemas.openxmlformats.org/officeDocument/2006/relationships/font" Target="fonts/OpenSans-bold.fntdata"/><Relationship Id="rId21" Type="http://schemas.openxmlformats.org/officeDocument/2006/relationships/font" Target="fonts/OpenSans-regular.fntdata"/><Relationship Id="rId24" Type="http://schemas.openxmlformats.org/officeDocument/2006/relationships/font" Target="fonts/OpenSans-boldItalic.fntdata"/><Relationship Id="rId23" Type="http://schemas.openxmlformats.org/officeDocument/2006/relationships/font" Target="fonts/OpenSans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commentAuthors" Target="commentAuthors.xml"/><Relationship Id="rId9" Type="http://schemas.openxmlformats.org/officeDocument/2006/relationships/slide" Target="slides/slide3.xml"/><Relationship Id="rId25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Roboto-regular.fntdata"/><Relationship Id="rId16" Type="http://schemas.openxmlformats.org/officeDocument/2006/relationships/slide" Target="slides/slide10.xml"/><Relationship Id="rId19" Type="http://schemas.openxmlformats.org/officeDocument/2006/relationships/font" Target="fonts/Roboto-italic.fntdata"/><Relationship Id="rId18" Type="http://schemas.openxmlformats.org/officeDocument/2006/relationships/font" Target="fonts/Roboto-bold.fntdata"/></Relationships>
</file>

<file path=ppt/comments/comment1.xml><?xml version="1.0" encoding="utf-8"?>
<p:cm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m authorId="0" idx="1" dt="2021-07-09T07:35:26.058">
    <p:pos x="6000" y="0"/>
    <p:text>Legge inn kontakt informasjon, eks slik.</p:text>
    <p:extLst>
      <p:ext uri="{C676402C-5697-4E1C-873F-D02D1690AC5C}">
        <p15:threadingInfo timeZoneBias="0"/>
      </p:ext>
      <p:ext uri="http://customooxmlschemas.google.com/">
        <go:slidesCustomData xmlns:go="http://customooxmlschemas.google.com/" commentPostId="AAAANQNot1U"/>
      </p:ext>
    </p:extLst>
  </p:cm>
</p:cmLst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4" name="Google Shape;124;p1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" name="Google Shape;5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" sz="1050">
                <a:solidFill>
                  <a:srgbClr val="333333"/>
                </a:solidFill>
                <a:highlight>
                  <a:srgbClr val="FEEFC3"/>
                </a:highlight>
                <a:latin typeface="Roboto"/>
                <a:ea typeface="Roboto"/>
                <a:cs typeface="Roboto"/>
                <a:sym typeface="Roboto"/>
              </a:rPr>
              <a:t>selve presentasjonen der målgruppen er bedrifter /Spons…</a:t>
            </a:r>
            <a:endParaRPr sz="1050">
              <a:solidFill>
                <a:srgbClr val="333333"/>
              </a:solidFill>
              <a:highlight>
                <a:srgbClr val="FEEFC3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50">
              <a:solidFill>
                <a:srgbClr val="333333"/>
              </a:solidFill>
              <a:highlight>
                <a:srgbClr val="FEEFC3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50">
              <a:solidFill>
                <a:srgbClr val="333333"/>
              </a:solidFill>
              <a:highlight>
                <a:srgbClr val="FEEFC3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e2b3a8c947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ge2b3a8c947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eb21d6b51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eb21d6b513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eb4fb5de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"/>
              <a:t>Spørsmål, gå tilbake til Hovedsponsor bilde etc.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" name="Google Shape;103;geb4fb5dee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0" name="Google Shape;11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"/>
              <a:t>Spørsmål, gå tilbake til Hovedsponsor bilde etc.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p10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6" name="Google Shape;16;p1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7" name="Google Shape;17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" name="Google Shape;24;p1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8" name="Google Shape;28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" name="Google Shape;31;p1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5" name="Google Shape;35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9" name="Google Shape;39;p2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0" name="Google Shape;40;p2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4" name="Google Shape;44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chemeClr val="lt1"/>
            </a:gs>
            <a:gs pos="93000">
              <a:srgbClr val="B6D7A8"/>
            </a:gs>
            <a:gs pos="100000">
              <a:srgbClr val="93BC81"/>
            </a:gs>
          </a:gsLst>
          <a:lin ang="18900044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comments" Target="../comments/comment1.xml"/><Relationship Id="rId4" Type="http://schemas.openxmlformats.org/officeDocument/2006/relationships/image" Target="../media/image3.png"/><Relationship Id="rId5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vimeo.com/541527500" TargetMode="External"/><Relationship Id="rId4" Type="http://schemas.openxmlformats.org/officeDocument/2006/relationships/image" Target="../media/image3.png"/><Relationship Id="rId10" Type="http://schemas.openxmlformats.org/officeDocument/2006/relationships/image" Target="../media/image9.png"/><Relationship Id="rId9" Type="http://schemas.openxmlformats.org/officeDocument/2006/relationships/image" Target="../media/image1.jpg"/><Relationship Id="rId5" Type="http://schemas.openxmlformats.org/officeDocument/2006/relationships/image" Target="../media/image7.jpg"/><Relationship Id="rId6" Type="http://schemas.openxmlformats.org/officeDocument/2006/relationships/image" Target="../media/image4.jpg"/><Relationship Id="rId7" Type="http://schemas.openxmlformats.org/officeDocument/2006/relationships/image" Target="../media/image11.jpg"/><Relationship Id="rId8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vimeo.com/491139835" TargetMode="External"/><Relationship Id="rId4" Type="http://schemas.openxmlformats.org/officeDocument/2006/relationships/image" Target="../media/image12.jpg"/><Relationship Id="rId5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"/>
          <p:cNvPicPr preferRelativeResize="0"/>
          <p:nvPr/>
        </p:nvPicPr>
        <p:blipFill rotWithShape="1">
          <a:blip r:embed="rId3">
            <a:alphaModFix amt="52000"/>
          </a:blip>
          <a:srcRect b="0" l="0" r="0" t="0"/>
          <a:stretch/>
        </p:blipFill>
        <p:spPr>
          <a:xfrm>
            <a:off x="7429500" y="0"/>
            <a:ext cx="1714499" cy="1383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"/>
          <p:cNvPicPr preferRelativeResize="0"/>
          <p:nvPr/>
        </p:nvPicPr>
        <p:blipFill rotWithShape="1">
          <a:blip r:embed="rId4">
            <a:alphaModFix amt="83000"/>
          </a:blip>
          <a:srcRect b="0" l="0" r="0" t="0"/>
          <a:stretch/>
        </p:blipFill>
        <p:spPr>
          <a:xfrm>
            <a:off x="1298094" y="89645"/>
            <a:ext cx="6547816" cy="4964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1"/>
          <p:cNvPicPr preferRelativeResize="0"/>
          <p:nvPr/>
        </p:nvPicPr>
        <p:blipFill rotWithShape="1">
          <a:blip r:embed="rId4">
            <a:alphaModFix amt="82000"/>
          </a:blip>
          <a:srcRect b="0" l="0" r="0" t="0"/>
          <a:stretch/>
        </p:blipFill>
        <p:spPr>
          <a:xfrm>
            <a:off x="7884575" y="4172225"/>
            <a:ext cx="1259424" cy="9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1"/>
          <p:cNvSpPr txBox="1"/>
          <p:nvPr/>
        </p:nvSpPr>
        <p:spPr>
          <a:xfrm>
            <a:off x="4811725" y="925475"/>
            <a:ext cx="3886200" cy="399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no" sz="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Jorunn Sagen Olsen</a:t>
            </a:r>
            <a:br>
              <a:rPr b="1" i="0" lang="no" sz="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0" i="0" lang="no" sz="800" u="none" cap="none" strike="noStrike">
                <a:solidFill>
                  <a:srgbClr val="85200C"/>
                </a:solidFill>
                <a:latin typeface="Open Sans"/>
                <a:ea typeface="Open Sans"/>
                <a:cs typeface="Open Sans"/>
                <a:sym typeface="Open Sans"/>
              </a:rPr>
              <a:t>Prosjektleder ‹‹Sykkelturen 2022››, Norges Frivilligsentraler. </a:t>
            </a:r>
            <a:br>
              <a:rPr b="0" i="0" lang="no" sz="800" u="none" cap="none" strike="noStrike">
                <a:solidFill>
                  <a:srgbClr val="85200C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no" sz="800" u="none" cap="none" strike="noStrik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rPr>
              <a:t>Mobile: 90877133</a:t>
            </a:r>
            <a:br>
              <a:rPr b="1" i="0" lang="no" sz="800" u="none" cap="none" strike="noStrik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no" sz="800" u="none" cap="none" strike="noStrik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rPr>
              <a:t>Email: jorunn@norgesfrivilligsentraler.no </a:t>
            </a:r>
            <a:endParaRPr b="1" i="0" sz="800" u="none" cap="none" strike="noStrike">
              <a:solidFill>
                <a:srgbClr val="22222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br>
              <a:rPr b="1" i="0" lang="no" sz="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b="1" i="0" lang="no" sz="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no" sz="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Michelle Grude Heggen</a:t>
            </a:r>
            <a:br>
              <a:rPr b="1" i="0" lang="no" sz="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0" i="0" lang="no" sz="800" u="none" cap="none" strike="noStrike">
                <a:solidFill>
                  <a:srgbClr val="85200C"/>
                </a:solidFill>
                <a:latin typeface="Open Sans"/>
                <a:ea typeface="Open Sans"/>
                <a:cs typeface="Open Sans"/>
                <a:sym typeface="Open Sans"/>
              </a:rPr>
              <a:t>Prosjektmedarbeider ‹‹Sykkelturen 2022››, Norges Frivilligsentraler. </a:t>
            </a:r>
            <a:br>
              <a:rPr b="1" i="0" lang="no" sz="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no" sz="800" u="none" cap="none" strike="noStrik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rPr>
              <a:t>Mobile: 45501325 </a:t>
            </a:r>
            <a:br>
              <a:rPr b="1" i="0" lang="no" sz="800" u="none" cap="none" strike="noStrik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no" sz="800" u="none" cap="none" strike="noStrik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rPr>
              <a:t>Email: michelle@norgesfrivilligsentraler.no </a:t>
            </a:r>
            <a:endParaRPr b="1" i="0" sz="800" u="none" cap="none" strike="noStrike">
              <a:solidFill>
                <a:srgbClr val="22222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85200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no" sz="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Gijs Mans </a:t>
            </a:r>
            <a:br>
              <a:rPr b="1" i="0" lang="no" sz="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0" i="0" lang="no" sz="800" u="none" cap="none" strike="noStrike">
                <a:solidFill>
                  <a:srgbClr val="85200C"/>
                </a:solidFill>
                <a:latin typeface="Open Sans"/>
                <a:ea typeface="Open Sans"/>
                <a:cs typeface="Open Sans"/>
                <a:sym typeface="Open Sans"/>
              </a:rPr>
              <a:t>Daglig leder, Norges Frivilligsentraler. </a:t>
            </a:r>
            <a:br>
              <a:rPr b="0" i="0" lang="no" sz="800" u="none" cap="none" strike="noStrike">
                <a:solidFill>
                  <a:srgbClr val="85200C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no" sz="800" u="none" cap="none" strike="noStrik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rPr>
              <a:t>Mobile: 98817952</a:t>
            </a:r>
            <a:br>
              <a:rPr b="1" i="0" lang="no" sz="800" u="none" cap="none" strike="noStrik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1" i="0" lang="no" sz="800" u="none" cap="none" strike="noStrike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rPr>
              <a:t>Email: gijs@norgesfrivilligsentraler.no </a:t>
            </a:r>
            <a:endParaRPr b="1" i="0" sz="800" u="none" cap="none" strike="noStrike">
              <a:solidFill>
                <a:srgbClr val="22222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85200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rgbClr val="85200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38000"/>
              </a:lnSpc>
              <a:spcBef>
                <a:spcPts val="500"/>
              </a:spcBef>
              <a:spcAft>
                <a:spcPts val="50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1"/>
          <p:cNvSpPr txBox="1"/>
          <p:nvPr/>
        </p:nvSpPr>
        <p:spPr>
          <a:xfrm>
            <a:off x="4886325" y="314325"/>
            <a:ext cx="264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1"/>
          <p:cNvSpPr txBox="1"/>
          <p:nvPr/>
        </p:nvSpPr>
        <p:spPr>
          <a:xfrm>
            <a:off x="4811725" y="464750"/>
            <a:ext cx="2258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o" sz="14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Kontaktinfo:</a:t>
            </a:r>
            <a:endParaRPr b="1" i="0" sz="14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0" name="Google Shape;130;p11"/>
          <p:cNvPicPr preferRelativeResize="0"/>
          <p:nvPr/>
        </p:nvPicPr>
        <p:blipFill rotWithShape="1">
          <a:blip r:embed="rId5">
            <a:alphaModFix amt="66000"/>
          </a:blip>
          <a:srcRect b="0" l="0" r="0" t="0"/>
          <a:stretch/>
        </p:blipFill>
        <p:spPr>
          <a:xfrm>
            <a:off x="32600" y="1142675"/>
            <a:ext cx="4585501" cy="279792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4560000" dist="19050">
              <a:srgbClr val="000000">
                <a:alpha val="49803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27"/>
              <a:buNone/>
            </a:pPr>
            <a:r>
              <a:rPr b="1" lang="no" sz="3200">
                <a:latin typeface="Open Sans"/>
                <a:ea typeface="Open Sans"/>
                <a:cs typeface="Open Sans"/>
                <a:sym typeface="Open Sans"/>
              </a:rPr>
              <a:t>Sykkelturen</a:t>
            </a:r>
            <a:r>
              <a:rPr b="1" lang="no" sz="3200">
                <a:latin typeface="Arial"/>
                <a:ea typeface="Arial"/>
                <a:cs typeface="Arial"/>
                <a:sym typeface="Arial"/>
              </a:rPr>
              <a:t> - mer aktivitet, mer glede</a:t>
            </a:r>
            <a:r>
              <a:rPr lang="no" sz="3200">
                <a:latin typeface="Arial"/>
                <a:ea typeface="Arial"/>
                <a:cs typeface="Arial"/>
                <a:sym typeface="Arial"/>
              </a:rPr>
              <a:t> 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b="1" lang="no" sz="1200">
                <a:solidFill>
                  <a:srgbClr val="454545"/>
                </a:solidFill>
                <a:latin typeface="Open Sans"/>
                <a:ea typeface="Open Sans"/>
                <a:cs typeface="Open Sans"/>
                <a:sym typeface="Open Sans"/>
              </a:rPr>
              <a:t>Sykkeltur i  over 12 uker for å løfte frivilligheten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t/>
            </a:r>
            <a:endParaRPr b="1" sz="1200">
              <a:solidFill>
                <a:srgbClr val="45454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no" sz="1200">
                <a:solidFill>
                  <a:srgbClr val="454545"/>
                </a:solidFill>
                <a:latin typeface="Open Sans"/>
                <a:ea typeface="Open Sans"/>
                <a:cs typeface="Open Sans"/>
                <a:sym typeface="Open Sans"/>
              </a:rPr>
              <a:t>Norges Frivilligsentraler inviterer hele landet til å bli med på sykkeltur gjennom Norge, fra 21. mai til 15(16). august 2022. På hjul fra Nordkapp til Arendalsuka.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t/>
            </a:r>
            <a:endParaRPr sz="1200">
              <a:solidFill>
                <a:srgbClr val="45454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b="1" lang="no" sz="1200">
                <a:solidFill>
                  <a:srgbClr val="454545"/>
                </a:solidFill>
                <a:latin typeface="Open Sans"/>
                <a:ea typeface="Open Sans"/>
                <a:cs typeface="Open Sans"/>
                <a:sym typeface="Open Sans"/>
              </a:rPr>
              <a:t>Sammen</a:t>
            </a:r>
            <a:r>
              <a:rPr lang="no" sz="1200">
                <a:solidFill>
                  <a:srgbClr val="454545"/>
                </a:solidFill>
                <a:latin typeface="Open Sans"/>
                <a:ea typeface="Open Sans"/>
                <a:cs typeface="Open Sans"/>
                <a:sym typeface="Open Sans"/>
              </a:rPr>
              <a:t> skal vi sykle for å skape gode og inkluderende lokalsamfunn. Sykkelturen skal ha fokus på arbeidet med reformen Leve hele livet nasjonalt, regionalt og lokalt.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b="1" lang="no" sz="1200">
                <a:solidFill>
                  <a:srgbClr val="454545"/>
                </a:solidFill>
                <a:latin typeface="Open Sans"/>
                <a:ea typeface="Open Sans"/>
                <a:cs typeface="Open Sans"/>
                <a:sym typeface="Open Sans"/>
              </a:rPr>
              <a:t>Hovedmålet </a:t>
            </a:r>
            <a:r>
              <a:rPr lang="no" sz="1200">
                <a:solidFill>
                  <a:srgbClr val="454545"/>
                </a:solidFill>
                <a:latin typeface="Open Sans"/>
                <a:ea typeface="Open Sans"/>
                <a:cs typeface="Open Sans"/>
                <a:sym typeface="Open Sans"/>
              </a:rPr>
              <a:t>med sykkelturen er å sette lys på merverdien av å føle seg til nytte i samfunnet, og oppleve gode relasjoner i hverdagen.</a:t>
            </a:r>
            <a:endParaRPr sz="1200">
              <a:solidFill>
                <a:srgbClr val="454545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37254"/>
              <a:buNone/>
            </a:pPr>
            <a:r>
              <a:rPr b="1" lang="no" sz="1200">
                <a:solidFill>
                  <a:srgbClr val="454545"/>
                </a:solidFill>
                <a:latin typeface="Open Sans"/>
                <a:ea typeface="Open Sans"/>
                <a:cs typeface="Open Sans"/>
                <a:sym typeface="Open Sans"/>
              </a:rPr>
              <a:t>Norges Frivilligsentraler </a:t>
            </a:r>
            <a:r>
              <a:rPr lang="no" sz="1200">
                <a:solidFill>
                  <a:srgbClr val="454545"/>
                </a:solidFill>
                <a:latin typeface="Open Sans"/>
                <a:ea typeface="Open Sans"/>
                <a:cs typeface="Open Sans"/>
                <a:sym typeface="Open Sans"/>
              </a:rPr>
              <a:t>vil oppnå målet ved å invitere til samskaping. Vi er overveldet over den positive responsen og det store engasjement så langt, som har bidratt til et godt grunnlag for prosjektet.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9" name="Google Shape;5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64000" y="1170125"/>
            <a:ext cx="4527601" cy="3022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"/>
          <p:cNvPicPr preferRelativeResize="0"/>
          <p:nvPr/>
        </p:nvPicPr>
        <p:blipFill rotWithShape="1">
          <a:blip r:embed="rId4">
            <a:alphaModFix amt="80000"/>
          </a:blip>
          <a:srcRect b="0" l="0" r="0" t="0"/>
          <a:stretch/>
        </p:blipFill>
        <p:spPr>
          <a:xfrm>
            <a:off x="7884575" y="4172225"/>
            <a:ext cx="1259424" cy="97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e2b3a8c947_0_6"/>
          <p:cNvSpPr txBox="1"/>
          <p:nvPr/>
        </p:nvSpPr>
        <p:spPr>
          <a:xfrm>
            <a:off x="820500" y="774300"/>
            <a:ext cx="6705000" cy="359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Oppnå bedre folkehelse</a:t>
            </a:r>
            <a:endParaRPr b="1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24707" lvl="0" marL="457200" marR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514"/>
              <a:buFont typeface="Arial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Synliggjøre viktigheten av felleskap 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  <a:extLst>
                <a:ext uri="http://customooxmlschemas.google.com/">
                  <go:slidesCustomData xmlns:go="http://customooxmlschemas.google.com/" textRoundtripDataId="1"/>
                </a:ext>
              </a:extLst>
            </a:endParaRPr>
          </a:p>
          <a:p>
            <a:pPr indent="-32470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14"/>
              <a:buFont typeface="Arial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Enkeltmennesket som ressurs (Seniorressursen)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  <a:extLst>
                <a:ext uri="http://customooxmlschemas.google.com/">
                  <go:slidesCustomData xmlns:go="http://customooxmlschemas.google.com/" textRoundtripDataId="3"/>
                </a:ext>
              </a:extLst>
            </a:endParaRPr>
          </a:p>
          <a:p>
            <a:pPr indent="-32470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14"/>
              <a:buFont typeface="Arial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Aktivitet og gode relasjoner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  <a:extLst>
                <a:ext uri="http://customooxmlschemas.google.com/">
                  <go:slidesCustomData xmlns:go="http://customooxmlschemas.google.com/" textRoundtripDataId="5"/>
                </a:ext>
              </a:extLst>
            </a:endParaRPr>
          </a:p>
          <a:p>
            <a:pPr indent="-32470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14"/>
              <a:buFont typeface="Arial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6"/>
                  </a:ext>
                </a:extLst>
              </a:rPr>
              <a:t>Helse og livsmestring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  <a:extLst>
                <a:ext uri="http://customooxmlschemas.google.com/">
                  <go:slidesCustomData xmlns:go="http://customooxmlschemas.google.com/" textRoundtripDataId="7"/>
                </a:ext>
              </a:extLst>
            </a:endParaRPr>
          </a:p>
          <a:p>
            <a:pPr indent="-32470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14"/>
              <a:buFont typeface="Arial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8"/>
                  </a:ext>
                </a:extLst>
              </a:rPr>
              <a:t>Aldersvennlige samfunn 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  <a:extLst>
                <a:ext uri="http://customooxmlschemas.google.com/">
                  <go:slidesCustomData xmlns:go="http://customooxmlschemas.google.com/" textRoundtripDataId="9"/>
                </a:ext>
              </a:extLst>
            </a:endParaRPr>
          </a:p>
          <a:p>
            <a:pPr indent="-32470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14"/>
              <a:buFont typeface="Arial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10"/>
                  </a:ext>
                </a:extLst>
              </a:rPr>
              <a:t>Mangfold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  <a:extLst>
                <a:ext uri="http://customooxmlschemas.google.com/">
                  <go:slidesCustomData xmlns:go="http://customooxmlschemas.google.com/" textRoundtripDataId="11"/>
                </a:ext>
              </a:extLst>
            </a:endParaRPr>
          </a:p>
          <a:p>
            <a:pPr indent="-32470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14"/>
              <a:buFont typeface="Arial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12"/>
                  </a:ext>
                </a:extLst>
              </a:rPr>
              <a:t>Senke barrierer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  <a:extLst>
                <a:ext uri="http://customooxmlschemas.google.com/">
                  <go:slidesCustomData xmlns:go="http://customooxmlschemas.google.com/" textRoundtripDataId="13"/>
                </a:ext>
              </a:extLst>
            </a:endParaRPr>
          </a:p>
          <a:p>
            <a:pPr indent="-324707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14"/>
              <a:buFont typeface="Arial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14"/>
                  </a:ext>
                </a:extLst>
              </a:rPr>
              <a:t>Engasjere, motivere og inspirere 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  <a:extLst>
                <a:ext uri="http://customooxmlschemas.google.com/">
                  <go:slidesCustomData xmlns:go="http://customooxmlschemas.google.com/" textRoundtripDataId="15"/>
                </a:ext>
              </a:extLst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16"/>
                  </a:ext>
                </a:extLst>
              </a:rPr>
              <a:t>Aktivitet på tvers av generasjoner, kulturer, organisasjoner og foreninger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  <a:extLst>
                <a:ext uri="http://customooxmlschemas.google.com/">
                  <go:slidesCustomData xmlns:go="http://customooxmlschemas.google.com/" textRoundtripDataId="17"/>
                </a:ext>
              </a:extLst>
            </a:endParaRPr>
          </a:p>
          <a:p>
            <a:pPr indent="-3175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</a:pPr>
            <a:r>
              <a:rPr b="0" i="0" lang="no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  <a:extLst>
                  <a:ext uri="http://customooxmlschemas.google.com/">
                    <go:slidesCustomData xmlns:go="http://customooxmlschemas.google.com/" textRoundtripDataId="18"/>
                  </a:ext>
                </a:extLst>
              </a:rPr>
              <a:t>Løse samfunnsutfordringer sammen</a:t>
            </a:r>
            <a:endParaRPr b="0" i="0" sz="1400" u="none" cap="none" strike="noStrike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6" name="Google Shape;66;ge2b3a8c947_0_6"/>
          <p:cNvSpPr txBox="1"/>
          <p:nvPr/>
        </p:nvSpPr>
        <p:spPr>
          <a:xfrm>
            <a:off x="286275" y="485650"/>
            <a:ext cx="33927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no" sz="3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Formål </a:t>
            </a:r>
            <a:endParaRPr b="1" i="0" sz="3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7" name="Google Shape;67;ge2b3a8c947_0_6"/>
          <p:cNvPicPr preferRelativeResize="0"/>
          <p:nvPr/>
        </p:nvPicPr>
        <p:blipFill rotWithShape="1">
          <a:blip r:embed="rId3">
            <a:alphaModFix amt="80000"/>
          </a:blip>
          <a:srcRect b="0" l="0" r="0" t="0"/>
          <a:stretch/>
        </p:blipFill>
        <p:spPr>
          <a:xfrm>
            <a:off x="7884575" y="4172225"/>
            <a:ext cx="1259424" cy="97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56"/>
              <a:buNone/>
            </a:pPr>
            <a:r>
              <a:rPr b="1" lang="no" sz="3200">
                <a:latin typeface="Open Sans"/>
                <a:ea typeface="Open Sans"/>
                <a:cs typeface="Open Sans"/>
                <a:sym typeface="Open Sans"/>
              </a:rPr>
              <a:t>Hvorfor engasjere seg? </a:t>
            </a:r>
            <a:endParaRPr b="1" sz="3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3" name="Google Shape;73;p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✔"/>
            </a:pPr>
            <a:r>
              <a:rPr lang="no">
                <a:latin typeface="Open Sans"/>
                <a:ea typeface="Open Sans"/>
                <a:cs typeface="Open Sans"/>
                <a:sym typeface="Open Sans"/>
              </a:rPr>
              <a:t>Signal arrangement i </a:t>
            </a:r>
            <a:r>
              <a:rPr lang="no" u="sng">
                <a:solidFill>
                  <a:schemeClr val="hlink"/>
                </a:solidFill>
                <a:latin typeface="Open Sans"/>
                <a:ea typeface="Open Sans"/>
                <a:cs typeface="Open Sans"/>
                <a:sym typeface="Open Sans"/>
                <a:hlinkClick r:id="rId3"/>
              </a:rPr>
              <a:t>Frivillighetens År</a:t>
            </a:r>
            <a:r>
              <a:rPr lang="no">
                <a:latin typeface="Open Sans"/>
                <a:ea typeface="Open Sans"/>
                <a:cs typeface="Open Sans"/>
                <a:sym typeface="Open Sans"/>
              </a:rPr>
              <a:t>; Nasjonalt omfang.</a:t>
            </a:r>
            <a:br>
              <a:rPr lang="no">
                <a:latin typeface="Open Sans"/>
                <a:ea typeface="Open Sans"/>
                <a:cs typeface="Open Sans"/>
                <a:sym typeface="Open Sans"/>
              </a:rPr>
            </a:b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✔"/>
            </a:pPr>
            <a:r>
              <a:rPr lang="no">
                <a:latin typeface="Open Sans"/>
                <a:ea typeface="Open Sans"/>
                <a:cs typeface="Open Sans"/>
                <a:sym typeface="Open Sans"/>
              </a:rPr>
              <a:t>Knyttet til Bærekraftsmålene: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✔"/>
            </a:pPr>
            <a:r>
              <a:rPr lang="no">
                <a:latin typeface="Open Sans"/>
                <a:ea typeface="Open Sans"/>
                <a:cs typeface="Open Sans"/>
                <a:sym typeface="Open Sans"/>
              </a:rPr>
              <a:t>Synliggjøre samfunnsansvar enda mer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✔"/>
            </a:pPr>
            <a:r>
              <a:rPr lang="no">
                <a:latin typeface="Open Sans"/>
                <a:ea typeface="Open Sans"/>
                <a:cs typeface="Open Sans"/>
                <a:sym typeface="Open Sans"/>
              </a:rPr>
              <a:t>Være en del av et nasjonalt arrangement som gir høy profileringsverdi i over 12 uker!</a:t>
            </a:r>
            <a:br>
              <a:rPr lang="no">
                <a:latin typeface="Open Sans"/>
                <a:ea typeface="Open Sans"/>
                <a:cs typeface="Open Sans"/>
                <a:sym typeface="Open Sans"/>
              </a:rPr>
            </a:b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br>
              <a:rPr lang="no">
                <a:latin typeface="Open Sans"/>
                <a:ea typeface="Open Sans"/>
                <a:cs typeface="Open Sans"/>
                <a:sym typeface="Open Sans"/>
              </a:rPr>
            </a:b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400"/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74" name="Google Shape;74;p4"/>
          <p:cNvPicPr preferRelativeResize="0"/>
          <p:nvPr/>
        </p:nvPicPr>
        <p:blipFill rotWithShape="1">
          <a:blip r:embed="rId4">
            <a:alphaModFix amt="80000"/>
          </a:blip>
          <a:srcRect b="0" l="0" r="0" t="0"/>
          <a:stretch/>
        </p:blipFill>
        <p:spPr>
          <a:xfrm>
            <a:off x="7884575" y="4172225"/>
            <a:ext cx="1259424" cy="97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66363" y="3025373"/>
            <a:ext cx="750989" cy="75651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89552" y="2018790"/>
            <a:ext cx="738907" cy="7429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t bilde som inneholder tekst, utklipp, skjermbilde, vektorgrafikk&#10;&#10;Automatisk generert beskrivelse" id="77" name="Google Shape;77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24534" y="2016013"/>
            <a:ext cx="748473" cy="7484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t bilde som inneholder tekst, utklipp, vektorgrafikk&#10;&#10;Automatisk generert beskrivelse" id="78" name="Google Shape;78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367617" y="2013091"/>
            <a:ext cx="748472" cy="75432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t bilde som inneholder tekst&#10;&#10;Automatisk generert beskrivelse" id="79" name="Google Shape;79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484760" y="3026468"/>
            <a:ext cx="748473" cy="754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224525" y="3029398"/>
            <a:ext cx="748476" cy="748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b="1" lang="no" sz="3200">
                <a:latin typeface="Calibri"/>
                <a:ea typeface="Calibri"/>
                <a:cs typeface="Calibri"/>
                <a:sym typeface="Calibri"/>
              </a:rPr>
              <a:t>Samfunnsansvar er fremtiden  </a:t>
            </a:r>
            <a:endParaRPr b="1" sz="3200"/>
          </a:p>
        </p:txBody>
      </p:sp>
      <p:sp>
        <p:nvSpPr>
          <p:cNvPr id="86" name="Google Shape;86;p6"/>
          <p:cNvSpPr txBox="1"/>
          <p:nvPr>
            <p:ph idx="2" type="body"/>
          </p:nvPr>
        </p:nvSpPr>
        <p:spPr>
          <a:xfrm>
            <a:off x="-655325" y="790188"/>
            <a:ext cx="4861500" cy="40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25000"/>
          </a:bodyPr>
          <a:lstStyle/>
          <a:p>
            <a:pPr indent="0" lvl="0" marL="10795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4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73050" lvl="0" marL="1371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Hvordan ta samfunnsansvar ved å bidra i sykkelturen 2022?</a:t>
            </a:r>
            <a:b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b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Bidra i arbeidet med bærekraftsmålene. Med fokus på mangfold og inkludering, mindre ulikhet, helse og livskvalitet, bærekraftig byer og samfunn, klima og samarbeid.</a:t>
            </a:r>
            <a:b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endParaRPr sz="4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273050" lvl="0" marL="13716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AutoNum type="arabicPeriod"/>
            </a:pPr>
            <a:r>
              <a:rPr b="1"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Samfunnsansvar kan gi fylket</a:t>
            </a:r>
            <a:endParaRPr b="1" sz="4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5367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Bedre profil/omdømme</a:t>
            </a:r>
            <a:endParaRPr sz="4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5367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Økt fokus på </a:t>
            </a: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frivillighet og lokalt arbeid</a:t>
            </a:r>
            <a:endParaRPr sz="4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5367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Synliggjøring av reformen Leve Hele Livet</a:t>
            </a:r>
            <a:endParaRPr sz="4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5367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Attraktiv </a:t>
            </a: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samarbeidspartner</a:t>
            </a:r>
            <a:endParaRPr sz="4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1536700" rtl="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Økt interesse fra kommunene og </a:t>
            </a: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frivillige organisasjoner</a:t>
            </a:r>
            <a:r>
              <a:rPr lang="no" sz="4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40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500"/>
              </a:spcBef>
              <a:spcAft>
                <a:spcPts val="1200"/>
              </a:spcAft>
              <a:buSzPct val="307692"/>
              <a:buNone/>
            </a:pPr>
            <a:r>
              <a:t/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7" name="Google Shape;87;p6"/>
          <p:cNvSpPr/>
          <p:nvPr/>
        </p:nvSpPr>
        <p:spPr>
          <a:xfrm>
            <a:off x="4325188" y="3991443"/>
            <a:ext cx="4071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no" sz="1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Samfunnet trenger et samfunnsbevisst </a:t>
            </a:r>
            <a:r>
              <a:rPr i="1" lang="no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fylket.</a:t>
            </a:r>
            <a:br>
              <a:rPr i="1" lang="no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b="0" i="1" lang="no" sz="1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Samfunnsansvar er ut fra et samfunnsperspektiv riktig, men det bidrar også til bærekraftig vekst og er lønnsomt for </a:t>
            </a:r>
            <a:r>
              <a:rPr i="1" lang="no" sz="10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fylket</a:t>
            </a:r>
            <a:r>
              <a:rPr b="0" i="1" lang="no" sz="10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og samfunnet.</a:t>
            </a:r>
            <a:endParaRPr b="0" i="1" sz="1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6"/>
          <p:cNvPicPr preferRelativeResize="0"/>
          <p:nvPr/>
        </p:nvPicPr>
        <p:blipFill rotWithShape="1">
          <a:blip r:embed="rId3">
            <a:alphaModFix amt="82000"/>
          </a:blip>
          <a:srcRect b="0" l="0" r="0" t="0"/>
          <a:stretch/>
        </p:blipFill>
        <p:spPr>
          <a:xfrm>
            <a:off x="7884575" y="4172225"/>
            <a:ext cx="1259424" cy="97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57476" y="0"/>
            <a:ext cx="3031450" cy="40419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geb21d6b513_0_0"/>
          <p:cNvPicPr preferRelativeResize="0"/>
          <p:nvPr/>
        </p:nvPicPr>
        <p:blipFill rotWithShape="1">
          <a:blip r:embed="rId3">
            <a:alphaModFix amt="82000"/>
          </a:blip>
          <a:srcRect b="0" l="0" r="0" t="0"/>
          <a:stretch/>
        </p:blipFill>
        <p:spPr>
          <a:xfrm>
            <a:off x="7884575" y="4172225"/>
            <a:ext cx="1259424" cy="9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eb21d6b513_0_0"/>
          <p:cNvSpPr txBox="1"/>
          <p:nvPr/>
        </p:nvSpPr>
        <p:spPr>
          <a:xfrm>
            <a:off x="4811725" y="925475"/>
            <a:ext cx="3886200" cy="14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222222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rgbClr val="85200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rgbClr val="85200C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38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lnSpc>
                <a:spcPct val="138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eb21d6b513_0_0"/>
          <p:cNvSpPr txBox="1"/>
          <p:nvPr/>
        </p:nvSpPr>
        <p:spPr>
          <a:xfrm>
            <a:off x="4886325" y="314325"/>
            <a:ext cx="2648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geb21d6b513_0_0"/>
          <p:cNvSpPr txBox="1"/>
          <p:nvPr/>
        </p:nvSpPr>
        <p:spPr>
          <a:xfrm>
            <a:off x="4811725" y="464750"/>
            <a:ext cx="22584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8" name="Google Shape;98;geb21d6b513_0_0"/>
          <p:cNvSpPr txBox="1"/>
          <p:nvPr/>
        </p:nvSpPr>
        <p:spPr>
          <a:xfrm>
            <a:off x="375500" y="314325"/>
            <a:ext cx="3817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 sz="3200">
                <a:latin typeface="Open Sans"/>
                <a:ea typeface="Open Sans"/>
                <a:cs typeface="Open Sans"/>
                <a:sym typeface="Open Sans"/>
              </a:rPr>
              <a:t>Fylkeskommunen</a:t>
            </a:r>
            <a:br>
              <a:rPr lang="no"/>
            </a:br>
            <a:br>
              <a:rPr lang="no"/>
            </a:b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9" name="Google Shape;99;geb21d6b513_0_0"/>
          <p:cNvSpPr txBox="1"/>
          <p:nvPr/>
        </p:nvSpPr>
        <p:spPr>
          <a:xfrm>
            <a:off x="961525" y="1334050"/>
            <a:ext cx="3850200" cy="29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Ønsket b</a:t>
            </a:r>
            <a:r>
              <a:rPr b="1"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idrag: </a:t>
            </a:r>
            <a:r>
              <a:rPr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br>
              <a:rPr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Kr 150 000-,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Vimpel på sykkelen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</a:pPr>
            <a:r>
              <a:rPr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“Portrettintervju” (Film)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</a:pPr>
            <a:r>
              <a:rPr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Webside/hjemmeside 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</a:pPr>
            <a:r>
              <a:rPr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Fylkesordfører inviteres til et av arrangementene under sykkelturen (Lokalt)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</a:pPr>
            <a:r>
              <a:rPr lang="no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Inviteres til samskaping om sykkelturen lokalt. </a:t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00" name="Google Shape;100;geb21d6b513_0_0"/>
          <p:cNvPicPr preferRelativeResize="0"/>
          <p:nvPr/>
        </p:nvPicPr>
        <p:blipFill rotWithShape="1">
          <a:blip r:embed="rId4">
            <a:alphaModFix amt="63000"/>
          </a:blip>
          <a:srcRect b="0" l="0" r="0" t="0"/>
          <a:stretch/>
        </p:blipFill>
        <p:spPr>
          <a:xfrm>
            <a:off x="5453307" y="10"/>
            <a:ext cx="3690684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geb4fb5deed_0_0"/>
          <p:cNvPicPr preferRelativeResize="0"/>
          <p:nvPr/>
        </p:nvPicPr>
        <p:blipFill rotWithShape="1">
          <a:blip r:embed="rId3">
            <a:alphaModFix amt="82000"/>
          </a:blip>
          <a:srcRect b="0" l="0" r="0" t="0"/>
          <a:stretch/>
        </p:blipFill>
        <p:spPr>
          <a:xfrm>
            <a:off x="7884575" y="4172225"/>
            <a:ext cx="1259424" cy="971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geb4fb5deed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26174" y="1314575"/>
            <a:ext cx="4575525" cy="2857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eb4fb5deed_0_0"/>
          <p:cNvSpPr txBox="1"/>
          <p:nvPr/>
        </p:nvSpPr>
        <p:spPr>
          <a:xfrm>
            <a:off x="725725" y="343075"/>
            <a:ext cx="43278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o" sz="3200">
                <a:latin typeface="Open Sans"/>
                <a:ea typeface="Open Sans"/>
                <a:cs typeface="Open Sans"/>
                <a:sym typeface="Open Sans"/>
              </a:rPr>
              <a:t>BUDSJETT</a:t>
            </a:r>
            <a:endParaRPr b="1" sz="32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"/>
          <p:cNvSpPr txBox="1"/>
          <p:nvPr/>
        </p:nvSpPr>
        <p:spPr>
          <a:xfrm>
            <a:off x="797675" y="245675"/>
            <a:ext cx="70869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1" i="0" lang="no" sz="3200" u="none" cap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	     Takk for oppmerksomheten </a:t>
            </a:r>
            <a:endParaRPr b="0" i="0" sz="3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3" name="Google Shape;113;p9"/>
          <p:cNvSpPr/>
          <p:nvPr/>
        </p:nvSpPr>
        <p:spPr>
          <a:xfrm>
            <a:off x="3683250" y="4452475"/>
            <a:ext cx="1777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no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0" i="0" lang="no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Sykkelturen 2022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Et bilde som inneholder tekst, fjell, himmel, person&#10;&#10;Automatisk generert beskrivelse" id="114" name="Google Shape;11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433592" y="818375"/>
            <a:ext cx="6276814" cy="3506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9"/>
          <p:cNvPicPr preferRelativeResize="0"/>
          <p:nvPr/>
        </p:nvPicPr>
        <p:blipFill rotWithShape="1">
          <a:blip r:embed="rId5">
            <a:alphaModFix amt="82000"/>
          </a:blip>
          <a:srcRect b="0" l="0" r="0" t="0"/>
          <a:stretch/>
        </p:blipFill>
        <p:spPr>
          <a:xfrm>
            <a:off x="7884575" y="4172225"/>
            <a:ext cx="1259424" cy="97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"/>
          <p:cNvSpPr txBox="1"/>
          <p:nvPr>
            <p:ph type="title"/>
          </p:nvPr>
        </p:nvSpPr>
        <p:spPr>
          <a:xfrm>
            <a:off x="2335600" y="1553150"/>
            <a:ext cx="4038300" cy="869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</a:pPr>
            <a:r>
              <a:rPr b="1" lang="no" sz="3200">
                <a:latin typeface="Open Sans"/>
                <a:ea typeface="Open Sans"/>
                <a:cs typeface="Open Sans"/>
                <a:sym typeface="Open Sans"/>
              </a:rPr>
              <a:t>Spørsmål?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21" name="Google Shape;121;p10"/>
          <p:cNvPicPr preferRelativeResize="0"/>
          <p:nvPr/>
        </p:nvPicPr>
        <p:blipFill rotWithShape="1">
          <a:blip r:embed="rId3">
            <a:alphaModFix amt="82000"/>
          </a:blip>
          <a:srcRect b="0" l="0" r="0" t="0"/>
          <a:stretch/>
        </p:blipFill>
        <p:spPr>
          <a:xfrm>
            <a:off x="7884575" y="4172225"/>
            <a:ext cx="1259424" cy="97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